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7" r:id="rId25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2" Type="http://schemas.openxmlformats.org/officeDocument/2006/relationships/slide" Target="slides/slide13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7" name="Shape 10887"/>
        <p:cNvGrpSpPr/>
        <p:nvPr/>
      </p:nvGrpSpPr>
      <p:grpSpPr>
        <a:xfrm>
          <a:off x="0" y="0"/>
          <a:ext cx="0" cy="0"/>
          <a:chOff x="0" y="0"/>
          <a:chExt cx="0" cy="0"/>
        </a:xfrm>
      </p:grpSpPr>
      <p:sp>
        <p:nvSpPr>
          <p:cNvPr id="10888" name="Google Shape;10888;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
        <p:nvSpPr>
          <p:cNvPr id="10889" name="Google Shape;10889;p1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90" name="Google Shape;10890;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notesSlide" Target="../notesSlides/notesSlide132.xml"/><Relationship Id="rId3" Type="http://schemas.openxmlformats.org/officeDocument/2006/relationships/image" Target="../media/image269.png"/><Relationship Id="rId4" Type="http://schemas.openxmlformats.org/officeDocument/2006/relationships/image" Target="../media/image282.jpg"/><Relationship Id="rId5" Type="http://schemas.openxmlformats.org/officeDocument/2006/relationships/image" Target="../media/image296.jpg"/><Relationship Id="rId6" Type="http://schemas.openxmlformats.org/officeDocument/2006/relationships/image" Target="../media/image288.jpg"/><Relationship Id="rId7" Type="http://schemas.openxmlformats.org/officeDocument/2006/relationships/image" Target="../media/image302.jpg"/><Relationship Id="rId8" Type="http://schemas.openxmlformats.org/officeDocument/2006/relationships/image" Target="../media/image306.jpg"/><Relationship Id="rId9" Type="http://schemas.openxmlformats.org/officeDocument/2006/relationships/image" Target="../media/image290.jpg"/><Relationship Id="rId10" Type="http://schemas.openxmlformats.org/officeDocument/2006/relationships/image" Target="../media/image275.png"/><Relationship Id="rId11" Type="http://schemas.openxmlformats.org/officeDocument/2006/relationships/hyperlink" Target="about:blank" TargetMode="External"/><Relationship Id="rId12" Type="http://schemas.openxmlformats.org/officeDocument/2006/relationships/image" Target="../media/image138.png"/></Relationships>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1" name="Shape 10891"/>
        <p:cNvGrpSpPr/>
        <p:nvPr/>
      </p:nvGrpSpPr>
      <p:grpSpPr>
        <a:xfrm>
          <a:off x="0" y="0"/>
          <a:ext cx="0" cy="0"/>
          <a:chOff x="0" y="0"/>
          <a:chExt cx="0" cy="0"/>
        </a:xfrm>
      </p:grpSpPr>
      <p:sp>
        <p:nvSpPr>
          <p:cNvPr id="10892" name="Google Shape;10892;p1562"/>
          <p:cNvSpPr/>
          <p:nvPr/>
        </p:nvSpPr>
        <p:spPr>
          <a:xfrm>
            <a:off x="6934200" y="4800600"/>
            <a:ext cx="2057400" cy="19050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3" name="Google Shape;10893;p1562"/>
          <p:cNvSpPr/>
          <p:nvPr/>
        </p:nvSpPr>
        <p:spPr>
          <a:xfrm>
            <a:off x="6934200" y="3048000"/>
            <a:ext cx="2057400" cy="16002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4" name="Google Shape;10894;p1562"/>
          <p:cNvSpPr/>
          <p:nvPr/>
        </p:nvSpPr>
        <p:spPr>
          <a:xfrm>
            <a:off x="6934200" y="762000"/>
            <a:ext cx="2057400" cy="21336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5" name="Google Shape;10895;p1562"/>
          <p:cNvSpPr/>
          <p:nvPr/>
        </p:nvSpPr>
        <p:spPr>
          <a:xfrm>
            <a:off x="4648200" y="4800600"/>
            <a:ext cx="2057400" cy="19050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6" name="Google Shape;10896;p1562"/>
          <p:cNvSpPr/>
          <p:nvPr/>
        </p:nvSpPr>
        <p:spPr>
          <a:xfrm>
            <a:off x="4648200" y="2667000"/>
            <a:ext cx="2057400" cy="19812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7" name="Google Shape;10897;p1562"/>
          <p:cNvSpPr/>
          <p:nvPr/>
        </p:nvSpPr>
        <p:spPr>
          <a:xfrm>
            <a:off x="4648200" y="762000"/>
            <a:ext cx="2057400" cy="17526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8" name="Google Shape;10898;p1562"/>
          <p:cNvSpPr/>
          <p:nvPr/>
        </p:nvSpPr>
        <p:spPr>
          <a:xfrm>
            <a:off x="2362200" y="4419600"/>
            <a:ext cx="2057400" cy="22860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899" name="Google Shape;10899;p1562"/>
          <p:cNvSpPr/>
          <p:nvPr/>
        </p:nvSpPr>
        <p:spPr>
          <a:xfrm>
            <a:off x="2362200" y="762000"/>
            <a:ext cx="2057400" cy="35052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900" name="Google Shape;10900;p1562"/>
          <p:cNvSpPr/>
          <p:nvPr/>
        </p:nvSpPr>
        <p:spPr>
          <a:xfrm>
            <a:off x="152400" y="4419600"/>
            <a:ext cx="2057400" cy="22860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901" name="Google Shape;10901;p1562"/>
          <p:cNvSpPr/>
          <p:nvPr/>
        </p:nvSpPr>
        <p:spPr>
          <a:xfrm>
            <a:off x="152400" y="2133600"/>
            <a:ext cx="2057400" cy="21336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902" name="Google Shape;10902;p1562"/>
          <p:cNvSpPr/>
          <p:nvPr/>
        </p:nvSpPr>
        <p:spPr>
          <a:xfrm>
            <a:off x="152400" y="762000"/>
            <a:ext cx="2057400" cy="1219200"/>
          </a:xfrm>
          <a:prstGeom prst="rect">
            <a:avLst/>
          </a:prstGeom>
          <a:solidFill>
            <a:srgbClr val="CCFFFF"/>
          </a:solidFill>
          <a:ln cap="flat" cmpd="sng" w="12700">
            <a:solidFill>
              <a:srgbClr val="33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Times New Roman"/>
              <a:ea typeface="Times New Roman"/>
              <a:cs typeface="Times New Roman"/>
              <a:sym typeface="Times New Roman"/>
            </a:endParaRPr>
          </a:p>
        </p:txBody>
      </p:sp>
      <p:sp>
        <p:nvSpPr>
          <p:cNvPr id="10903" name="Google Shape;10903;p1562"/>
          <p:cNvSpPr/>
          <p:nvPr/>
        </p:nvSpPr>
        <p:spPr>
          <a:xfrm>
            <a:off x="1676400" y="381000"/>
            <a:ext cx="6096000" cy="93663"/>
          </a:xfrm>
          <a:prstGeom prst="rect">
            <a:avLst/>
          </a:prstGeom>
          <a:noFill/>
          <a:ln>
            <a:noFill/>
          </a:ln>
        </p:spPr>
        <p:txBody>
          <a:bodyPr anchorCtr="0" anchor="t" bIns="9075" lIns="18175" spcFirstLastPara="1" rIns="18175" wrap="square" tIns="9075">
            <a:noAutofit/>
          </a:bodyPr>
          <a:lstStyle/>
          <a:p>
            <a:pPr indent="0" lvl="0" marL="0" marR="0" rtl="0" algn="ctr">
              <a:lnSpc>
                <a:spcPct val="70000"/>
              </a:lnSpc>
              <a:spcBef>
                <a:spcPts val="0"/>
              </a:spcBef>
              <a:spcAft>
                <a:spcPts val="0"/>
              </a:spcAft>
              <a:buClr>
                <a:schemeClr val="dk1"/>
              </a:buClr>
              <a:buSzPts val="700"/>
              <a:buFont typeface="Arial"/>
              <a:buNone/>
            </a:pPr>
            <a:r>
              <a:t/>
            </a:r>
            <a:endParaRPr b="0" i="0" sz="700" u="none" cap="none" strike="noStrike">
              <a:solidFill>
                <a:srgbClr val="000000"/>
              </a:solidFill>
              <a:latin typeface="Times New Roman"/>
              <a:ea typeface="Times New Roman"/>
              <a:cs typeface="Times New Roman"/>
              <a:sym typeface="Times New Roman"/>
            </a:endParaRPr>
          </a:p>
        </p:txBody>
      </p:sp>
      <p:sp>
        <p:nvSpPr>
          <p:cNvPr id="10904" name="Google Shape;10904;p1562"/>
          <p:cNvSpPr txBox="1"/>
          <p:nvPr/>
        </p:nvSpPr>
        <p:spPr>
          <a:xfrm>
            <a:off x="228600" y="782638"/>
            <a:ext cx="1981200" cy="1112837"/>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1.  Introduction</a:t>
            </a:r>
            <a:endParaRPr/>
          </a:p>
          <a:p>
            <a:pPr indent="0" lvl="0" marL="0" marR="0" rtl="0" algn="l">
              <a:lnSpc>
                <a:spcPct val="110000"/>
              </a:lnSpc>
              <a:spcBef>
                <a:spcPts val="30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Since 1995, the National Environmental Prediction Center (NCEP) has been producing real time ocean analysis and reanalysis using Ocean Data Assimilation System (ODAS, traditionally referred to as RA6) (Ji et al. 1995). The new Global Ocean Data Assimilation System (GODAS) was developed to be the replacement for RA6, and to provide oceanic initial conditions for the global Climate Forecast System (CFS) newly developed at NCEP (Behringer and Xue 2004).</a:t>
            </a:r>
            <a:endParaRPr/>
          </a:p>
        </p:txBody>
      </p:sp>
      <p:sp>
        <p:nvSpPr>
          <p:cNvPr id="10905" name="Google Shape;10905;p1562"/>
          <p:cNvSpPr/>
          <p:nvPr/>
        </p:nvSpPr>
        <p:spPr>
          <a:xfrm>
            <a:off x="2133600" y="80963"/>
            <a:ext cx="4876800" cy="561975"/>
          </a:xfrm>
          <a:prstGeom prst="rect">
            <a:avLst/>
          </a:prstGeom>
          <a:noFill/>
          <a:ln>
            <a:noFill/>
          </a:ln>
        </p:spPr>
        <p:txBody>
          <a:bodyPr anchorCtr="0" anchor="t" bIns="9075" lIns="18175" spcFirstLastPara="1" rIns="18175" wrap="square" tIns="9075">
            <a:noAutofit/>
          </a:bodyPr>
          <a:lstStyle/>
          <a:p>
            <a:pPr indent="0" lvl="0" marL="0" marR="0" rtl="0" algn="ctr">
              <a:lnSpc>
                <a:spcPct val="70000"/>
              </a:lnSpc>
              <a:spcBef>
                <a:spcPts val="0"/>
              </a:spcBef>
              <a:spcAft>
                <a:spcPts val="0"/>
              </a:spcAft>
              <a:buClr>
                <a:schemeClr val="dk1"/>
              </a:buClr>
              <a:buSzPts val="200"/>
              <a:buFont typeface="Arial"/>
              <a:buNone/>
            </a:pPr>
            <a:r>
              <a:t/>
            </a:r>
            <a:endParaRPr b="1" i="0" sz="200" u="none" cap="none" strike="noStrike">
              <a:solidFill>
                <a:srgbClr val="01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FF3300"/>
              </a:buClr>
              <a:buSzPts val="1100"/>
              <a:buFont typeface="Times New Roman"/>
              <a:buNone/>
            </a:pPr>
            <a:r>
              <a:rPr b="1" i="0" lang="en-US" sz="1100" u="none" cap="none" strike="noStrike">
                <a:solidFill>
                  <a:srgbClr val="FF3300"/>
                </a:solidFill>
                <a:latin typeface="Times New Roman"/>
                <a:ea typeface="Times New Roman"/>
                <a:cs typeface="Times New Roman"/>
                <a:sym typeface="Times New Roman"/>
              </a:rPr>
              <a:t>A Web Site of Global Ocean Data Assimilation System (GODAS)</a:t>
            </a:r>
            <a:endParaRPr/>
          </a:p>
          <a:p>
            <a:pPr indent="0" lvl="0" marL="0" marR="0" rtl="0" algn="ctr">
              <a:lnSpc>
                <a:spcPct val="110000"/>
              </a:lnSpc>
              <a:spcBef>
                <a:spcPts val="0"/>
              </a:spcBef>
              <a:spcAft>
                <a:spcPts val="0"/>
              </a:spcAft>
              <a:buClr>
                <a:srgbClr val="0000FF"/>
              </a:buClr>
              <a:buSzPts val="900"/>
              <a:buFont typeface="Times New Roman"/>
              <a:buNone/>
            </a:pPr>
            <a:r>
              <a:rPr b="1" i="0" lang="en-US" sz="900" u="none" cap="none" strike="noStrike">
                <a:solidFill>
                  <a:srgbClr val="0000FF"/>
                </a:solidFill>
                <a:latin typeface="Times New Roman"/>
                <a:ea typeface="Times New Roman"/>
                <a:cs typeface="Times New Roman"/>
                <a:sym typeface="Times New Roman"/>
              </a:rPr>
              <a:t>http://www.cpc.ncep.noaa.gov/products/GODAS</a:t>
            </a:r>
            <a:endParaRPr/>
          </a:p>
          <a:p>
            <a:pPr indent="0" lvl="0" marL="0" marR="0" rtl="0" algn="ctr">
              <a:lnSpc>
                <a:spcPct val="110000"/>
              </a:lnSpc>
              <a:spcBef>
                <a:spcPts val="0"/>
              </a:spcBef>
              <a:spcAft>
                <a:spcPts val="0"/>
              </a:spcAft>
              <a:buClr>
                <a:srgbClr val="000000"/>
              </a:buClr>
              <a:buSzPts val="600"/>
              <a:buFont typeface="Times New Roman"/>
              <a:buNone/>
            </a:pPr>
            <a:r>
              <a:rPr b="1" i="1" lang="en-US" sz="600" u="none" cap="none" strike="noStrike">
                <a:solidFill>
                  <a:srgbClr val="000000"/>
                </a:solidFill>
                <a:latin typeface="Times New Roman"/>
                <a:ea typeface="Times New Roman"/>
                <a:cs typeface="Times New Roman"/>
                <a:sym typeface="Times New Roman"/>
              </a:rPr>
              <a:t>Boyin Huang, Yan Xue, and David Behringer</a:t>
            </a:r>
            <a:endParaRPr/>
          </a:p>
          <a:p>
            <a:pPr indent="0" lvl="0" marL="0" marR="0" rtl="0" algn="ctr">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Climate Prediction Center/NCEP/NOAA</a:t>
            </a:r>
            <a:endParaRPr/>
          </a:p>
        </p:txBody>
      </p:sp>
      <p:pic>
        <p:nvPicPr>
          <p:cNvPr id="10906" name="Google Shape;10906;p1562"/>
          <p:cNvPicPr preferRelativeResize="0"/>
          <p:nvPr/>
        </p:nvPicPr>
        <p:blipFill rotWithShape="1">
          <a:blip r:embed="rId3">
            <a:alphaModFix/>
          </a:blip>
          <a:srcRect b="0" l="0" r="0" t="0"/>
          <a:stretch/>
        </p:blipFill>
        <p:spPr>
          <a:xfrm>
            <a:off x="444500" y="190500"/>
            <a:ext cx="393700" cy="433388"/>
          </a:xfrm>
          <a:prstGeom prst="rect">
            <a:avLst/>
          </a:prstGeom>
          <a:noFill/>
          <a:ln>
            <a:noFill/>
          </a:ln>
        </p:spPr>
      </p:pic>
      <p:sp>
        <p:nvSpPr>
          <p:cNvPr id="10907" name="Google Shape;10907;p1562"/>
          <p:cNvSpPr txBox="1"/>
          <p:nvPr/>
        </p:nvSpPr>
        <p:spPr>
          <a:xfrm>
            <a:off x="2438400" y="4495800"/>
            <a:ext cx="1905000" cy="812800"/>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5. GODAS web site</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GODAS web site </a:t>
            </a:r>
            <a:r>
              <a:rPr b="0" i="0" lang="en-US" sz="600" u="none" cap="none" strike="noStrike">
                <a:solidFill>
                  <a:srgbClr val="0000FF"/>
                </a:solidFill>
                <a:latin typeface="Times New Roman"/>
                <a:ea typeface="Times New Roman"/>
                <a:cs typeface="Times New Roman"/>
                <a:sym typeface="Times New Roman"/>
              </a:rPr>
              <a:t>http://www.cpc.ncep.noaa.gov/products/GODAS</a:t>
            </a:r>
            <a:r>
              <a:rPr b="0" i="0" lang="en-US" sz="600" u="none" cap="none" strike="noStrike">
                <a:solidFill>
                  <a:srgbClr val="000000"/>
                </a:solidFill>
                <a:latin typeface="Times New Roman"/>
                <a:ea typeface="Times New Roman"/>
                <a:cs typeface="Times New Roman"/>
                <a:sym typeface="Times New Roman"/>
              </a:rPr>
              <a:t> is designed for users to easily access visualized GODAS products. Users can browse the web site and select appropriate variables such as shown below. Users can access original binary data at</a:t>
            </a:r>
            <a:endParaRPr/>
          </a:p>
          <a:p>
            <a:pPr indent="0" lvl="0" marL="0" marR="0" rtl="0" algn="l">
              <a:lnSpc>
                <a:spcPct val="110000"/>
              </a:lnSpc>
              <a:spcBef>
                <a:spcPts val="0"/>
              </a:spcBef>
              <a:spcAft>
                <a:spcPts val="0"/>
              </a:spcAft>
              <a:buClr>
                <a:srgbClr val="0000FF"/>
              </a:buClr>
              <a:buSzPts val="600"/>
              <a:buFont typeface="Times New Roman"/>
              <a:buNone/>
            </a:pPr>
            <a:r>
              <a:rPr b="0" i="0" lang="en-US" sz="600" u="none" cap="none" strike="noStrike">
                <a:solidFill>
                  <a:srgbClr val="0000FF"/>
                </a:solidFill>
                <a:latin typeface="Times New Roman"/>
                <a:ea typeface="Times New Roman"/>
                <a:cs typeface="Times New Roman"/>
                <a:sym typeface="Times New Roman"/>
              </a:rPr>
              <a:t>http://cfs.ncep.noaa.gov/cfs/godas</a:t>
            </a:r>
            <a:r>
              <a:rPr b="0" i="0" lang="en-US" sz="600" u="none" cap="none" strike="noStrike">
                <a:solidFill>
                  <a:srgbClr val="000000"/>
                </a:solidFill>
                <a:latin typeface="Times New Roman"/>
                <a:ea typeface="Times New Roman"/>
                <a:cs typeface="Times New Roman"/>
                <a:sym typeface="Times New Roman"/>
              </a:rPr>
              <a:t> </a:t>
            </a:r>
            <a:endParaRPr/>
          </a:p>
        </p:txBody>
      </p:sp>
      <p:sp>
        <p:nvSpPr>
          <p:cNvPr id="10908" name="Google Shape;10908;p1562"/>
          <p:cNvSpPr txBox="1"/>
          <p:nvPr/>
        </p:nvSpPr>
        <p:spPr>
          <a:xfrm>
            <a:off x="7010400" y="3105150"/>
            <a:ext cx="1905000" cy="1249363"/>
          </a:xfrm>
          <a:prstGeom prst="rect">
            <a:avLst/>
          </a:prstGeom>
          <a:noFill/>
          <a:ln>
            <a:noFill/>
          </a:ln>
        </p:spPr>
        <p:txBody>
          <a:bodyPr anchorCtr="0" anchor="t" bIns="18175" lIns="18175" spcFirstLastPara="1" rIns="18175" wrap="square" tIns="18175">
            <a:spAutoFit/>
          </a:bodyPr>
          <a:lstStyle/>
          <a:p>
            <a:pPr indent="0" lvl="0" marL="0" marR="0" rtl="0" algn="l">
              <a:lnSpc>
                <a:spcPct val="10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8. Summary</a:t>
            </a:r>
            <a:r>
              <a:rPr b="0" i="0" lang="en-US" sz="7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GODAS web site is sponsored by Office of Climate Observation of NOAA, and is intended to</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Gain a broader dissemination of GODAS data products</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Provide real-time monitoring of ocean climate variability</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Assess effectiveness of ocean observing system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Compare with other ocean analyses</a:t>
            </a:r>
            <a:endParaRPr/>
          </a:p>
          <a:p>
            <a:pPr indent="0" lvl="0" marL="0" marR="0" rtl="0" algn="l">
              <a:lnSpc>
                <a:spcPct val="10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Please visit the GODAS web site at http://www.cpc.ncep.noaa.gov/products/GODAS, and contact boyin.huang@noaa.gov, yan.xue@noaa.gov, or david.behringer@noaa.gov for more information.</a:t>
            </a:r>
            <a:endParaRPr/>
          </a:p>
        </p:txBody>
      </p:sp>
      <p:sp>
        <p:nvSpPr>
          <p:cNvPr id="10909" name="Google Shape;10909;p1562"/>
          <p:cNvSpPr txBox="1"/>
          <p:nvPr/>
        </p:nvSpPr>
        <p:spPr>
          <a:xfrm>
            <a:off x="228600" y="2159000"/>
            <a:ext cx="1981200" cy="2032000"/>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2. GODAS</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The GODAS is based on the GFDL MOM3. The model domain extends from 70°S to 65°N and has a resolution of 1° by 1° enhanced to 1/3° between 10ºS and 10ºN. The model has 40 levels with a 10 meter resolution in the upper 200 meters.</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The GODAS is forced by the momentum flux, heat flux and fresh water flux from the NCEP atmospheric Reanalysis 2 (R2). In addition the temperature in the top model level is relaxed to weekly analyses of observed sea surface temperature (SST), while the surface salinity is relaxed to annual salinity climatology.</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The GODAS assimilates temperature profiles from XBTs, TAO/TRITON/PIRATA moorings, and Argo profiling floats. It also assimilates synthetic salinity profiles. The assimilation method is the 3DVAR scheme.</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Comparing with observations, the temperature in GODAS is better than that in RA6, and the sea surface height in GODAS between 1990 and 2003 is as good as or better than that in RA6. </a:t>
            </a:r>
            <a:endParaRPr/>
          </a:p>
        </p:txBody>
      </p:sp>
      <p:sp>
        <p:nvSpPr>
          <p:cNvPr id="10910" name="Google Shape;10910;p1562"/>
          <p:cNvSpPr txBox="1"/>
          <p:nvPr/>
        </p:nvSpPr>
        <p:spPr>
          <a:xfrm>
            <a:off x="228600" y="4486275"/>
            <a:ext cx="1981200" cy="2133600"/>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3. GODAS products</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GODAS web site provides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2-Dimensional surface and other oceanic variables such as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winds, surface net heat flux, freshwater flux, SST, mixed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layer depth, 20ºC isotherm depth, sea level height, heat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content of upper 300-meter, etc.</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3-Dimensional ocean temperature, zonal current, and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meridional current.</a:t>
            </a:r>
            <a:endParaRPr/>
          </a:p>
          <a:p>
            <a:pPr indent="0" lvl="0" marL="0" marR="0" rtl="0" algn="l">
              <a:lnSpc>
                <a:spcPct val="11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GODAS products are categorized into</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Monthly (January-December) and annual climatology.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Monthly averages from January 1979 to September 2005, and</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Pentad averages from January 1979 to September 2005.</a:t>
            </a:r>
            <a:endParaRPr/>
          </a:p>
          <a:p>
            <a:pPr indent="0" lvl="0" marL="0" marR="0" rtl="0" algn="l">
              <a:lnSpc>
                <a:spcPct val="11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web site visualized these products at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Ocean surface (longitude-latitude plots),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Latitudinal sections (longitude-depth and longitude-time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plots),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Longitudinal sections and zonal averages (latitude-depth </a:t>
            </a:r>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  plots). </a:t>
            </a:r>
            <a:endParaRPr/>
          </a:p>
          <a:p>
            <a:pPr indent="-38100" lvl="0" marL="0" marR="0" rtl="0" algn="l">
              <a:lnSpc>
                <a:spcPct val="110000"/>
              </a:lnSpc>
              <a:spcBef>
                <a:spcPts val="0"/>
              </a:spcBef>
              <a:spcAft>
                <a:spcPts val="0"/>
              </a:spcAft>
              <a:buClr>
                <a:srgbClr val="000000"/>
              </a:buClr>
              <a:buSzPts val="600"/>
              <a:buFont typeface="Times New Roman"/>
              <a:buChar char="•"/>
            </a:pPr>
            <a:r>
              <a:rPr b="0" i="0" lang="en-US" sz="600" u="none" cap="none" strike="noStrike">
                <a:solidFill>
                  <a:srgbClr val="000000"/>
                </a:solidFill>
                <a:latin typeface="Times New Roman"/>
                <a:ea typeface="Times New Roman"/>
                <a:cs typeface="Times New Roman"/>
                <a:sym typeface="Times New Roman"/>
              </a:rPr>
              <a:t> Animations of these plots.</a:t>
            </a:r>
            <a:endParaRPr/>
          </a:p>
        </p:txBody>
      </p:sp>
      <p:cxnSp>
        <p:nvCxnSpPr>
          <p:cNvPr id="10911" name="Google Shape;10911;p1562"/>
          <p:cNvCxnSpPr/>
          <p:nvPr/>
        </p:nvCxnSpPr>
        <p:spPr>
          <a:xfrm>
            <a:off x="1828800" y="6400800"/>
            <a:ext cx="7086600" cy="0"/>
          </a:xfrm>
          <a:prstGeom prst="straightConnector1">
            <a:avLst/>
          </a:prstGeom>
          <a:noFill/>
          <a:ln>
            <a:noFill/>
          </a:ln>
        </p:spPr>
      </p:cxnSp>
      <p:sp>
        <p:nvSpPr>
          <p:cNvPr id="10912" name="Google Shape;10912;p1562"/>
          <p:cNvSpPr txBox="1"/>
          <p:nvPr/>
        </p:nvSpPr>
        <p:spPr>
          <a:xfrm>
            <a:off x="4724400" y="2692400"/>
            <a:ext cx="1905000" cy="812800"/>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7.1. GODAS validation-1</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GODAS products exhibit certain biases. The climatological annual SST anomalies indicate SST deviations from Optimal Interpolation SST were less than 0.2ºC in most of the tropical oceans. However, cold biases can be identified in the tropics oceans, and warm biases are strong in the coastal oceans and the Southern Ocean.</a:t>
            </a:r>
            <a:endParaRPr/>
          </a:p>
        </p:txBody>
      </p:sp>
      <p:pic>
        <p:nvPicPr>
          <p:cNvPr id="10913" name="Google Shape;10913;p1562"/>
          <p:cNvPicPr preferRelativeResize="0"/>
          <p:nvPr/>
        </p:nvPicPr>
        <p:blipFill rotWithShape="1">
          <a:blip r:embed="rId4">
            <a:alphaModFix/>
          </a:blip>
          <a:srcRect b="7877" l="8356" r="6084" t="10817"/>
          <a:stretch/>
        </p:blipFill>
        <p:spPr>
          <a:xfrm>
            <a:off x="4870450" y="3529013"/>
            <a:ext cx="1454150" cy="1068387"/>
          </a:xfrm>
          <a:prstGeom prst="rect">
            <a:avLst/>
          </a:prstGeom>
          <a:noFill/>
          <a:ln>
            <a:noFill/>
          </a:ln>
        </p:spPr>
      </p:pic>
      <p:sp>
        <p:nvSpPr>
          <p:cNvPr id="10914" name="Google Shape;10914;p1562"/>
          <p:cNvSpPr txBox="1"/>
          <p:nvPr/>
        </p:nvSpPr>
        <p:spPr>
          <a:xfrm>
            <a:off x="4724400" y="4800600"/>
            <a:ext cx="1905000" cy="720725"/>
          </a:xfrm>
          <a:prstGeom prst="rect">
            <a:avLst/>
          </a:prstGeom>
          <a:noFill/>
          <a:ln>
            <a:noFill/>
          </a:ln>
        </p:spPr>
        <p:txBody>
          <a:bodyPr anchorCtr="0" anchor="t" bIns="18175" lIns="18175" spcFirstLastPara="1" rIns="18175" wrap="square" tIns="18175">
            <a:spAutoFit/>
          </a:bodyPr>
          <a:lstStyle/>
          <a:p>
            <a:pPr indent="0" lvl="0" marL="0" marR="0" rtl="0" algn="l">
              <a:lnSpc>
                <a:spcPct val="15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7.2. GODAS validation-2</a:t>
            </a:r>
            <a:endParaRPr/>
          </a:p>
          <a:p>
            <a:pPr indent="0" lvl="0" marL="0" marR="0" rtl="0" algn="l">
              <a:lnSpc>
                <a:spcPct val="110000"/>
              </a:lnSpc>
              <a:spcBef>
                <a:spcPts val="0"/>
              </a:spcBef>
              <a:spcAft>
                <a:spcPts val="0"/>
              </a:spcAft>
              <a:buClr>
                <a:schemeClr val="dk1"/>
              </a:buClr>
              <a:buSzPts val="100"/>
              <a:buFont typeface="Arial"/>
              <a:buNone/>
            </a:pPr>
            <a:r>
              <a:t/>
            </a:r>
            <a:endParaRPr b="1" i="0" sz="1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biases may be time-dependent. As indicated below, tropical surface oceans of the GODAS exhibits warm biases before 1990 and cold biases after 1990, which might be associated with large increases in TAO observations as proposed by Xue and Behringer (2005).</a:t>
            </a:r>
            <a:endParaRPr/>
          </a:p>
        </p:txBody>
      </p:sp>
      <p:pic>
        <p:nvPicPr>
          <p:cNvPr id="10915" name="Google Shape;10915;p1562"/>
          <p:cNvPicPr preferRelativeResize="0"/>
          <p:nvPr/>
        </p:nvPicPr>
        <p:blipFill rotWithShape="1">
          <a:blip r:embed="rId5">
            <a:alphaModFix/>
          </a:blip>
          <a:srcRect b="5879" l="6811" r="6812" t="9758"/>
          <a:stretch/>
        </p:blipFill>
        <p:spPr>
          <a:xfrm>
            <a:off x="4894263" y="5549900"/>
            <a:ext cx="1481137" cy="1119188"/>
          </a:xfrm>
          <a:prstGeom prst="rect">
            <a:avLst/>
          </a:prstGeom>
          <a:noFill/>
          <a:ln>
            <a:noFill/>
          </a:ln>
        </p:spPr>
      </p:pic>
      <p:sp>
        <p:nvSpPr>
          <p:cNvPr id="10916" name="Google Shape;10916;p1562"/>
          <p:cNvSpPr txBox="1"/>
          <p:nvPr/>
        </p:nvSpPr>
        <p:spPr>
          <a:xfrm>
            <a:off x="7010400" y="762000"/>
            <a:ext cx="1905000" cy="727075"/>
          </a:xfrm>
          <a:prstGeom prst="rect">
            <a:avLst/>
          </a:prstGeom>
          <a:noFill/>
          <a:ln>
            <a:noFill/>
          </a:ln>
        </p:spPr>
        <p:txBody>
          <a:bodyPr anchorCtr="0" anchor="t" bIns="18175" lIns="18175" spcFirstLastPara="1" rIns="18175" wrap="square" tIns="18175">
            <a:spAutoFit/>
          </a:bodyPr>
          <a:lstStyle/>
          <a:p>
            <a:pPr indent="0" lvl="0" marL="0" marR="0" rtl="0" algn="l">
              <a:lnSpc>
                <a:spcPct val="15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7.3. GODAS validation-3</a:t>
            </a:r>
            <a:endParaRPr/>
          </a:p>
          <a:p>
            <a:pPr indent="0" lvl="0" marL="0" marR="0" rtl="0" algn="l">
              <a:lnSpc>
                <a:spcPct val="150000"/>
              </a:lnSpc>
              <a:spcBef>
                <a:spcPts val="0"/>
              </a:spcBef>
              <a:spcAft>
                <a:spcPts val="0"/>
              </a:spcAft>
              <a:buClr>
                <a:schemeClr val="dk1"/>
              </a:buClr>
              <a:buSzPts val="100"/>
              <a:buFont typeface="Arial"/>
              <a:buNone/>
            </a:pPr>
            <a:r>
              <a:t/>
            </a:r>
            <a:endParaRPr b="1" i="0" sz="1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The biases may also be season-dependent. The SST deviations from OISST near 50ºN indicate the North Pacific is generally colder in winter and warmer in summer than observations. Similar biases were also found in the North Atlantic and the Southern Ocean.</a:t>
            </a:r>
            <a:endParaRPr/>
          </a:p>
        </p:txBody>
      </p:sp>
      <p:pic>
        <p:nvPicPr>
          <p:cNvPr id="10917" name="Google Shape;10917;p1562"/>
          <p:cNvPicPr preferRelativeResize="0"/>
          <p:nvPr/>
        </p:nvPicPr>
        <p:blipFill rotWithShape="1">
          <a:blip r:embed="rId6">
            <a:alphaModFix/>
          </a:blip>
          <a:srcRect b="5879" l="6811" r="6085" t="8818"/>
          <a:stretch/>
        </p:blipFill>
        <p:spPr>
          <a:xfrm>
            <a:off x="7162800" y="1608138"/>
            <a:ext cx="1498600" cy="1135062"/>
          </a:xfrm>
          <a:prstGeom prst="rect">
            <a:avLst/>
          </a:prstGeom>
          <a:noFill/>
          <a:ln>
            <a:noFill/>
          </a:ln>
        </p:spPr>
      </p:pic>
      <p:sp>
        <p:nvSpPr>
          <p:cNvPr id="10918" name="Google Shape;10918;p1562"/>
          <p:cNvSpPr txBox="1"/>
          <p:nvPr/>
        </p:nvSpPr>
        <p:spPr>
          <a:xfrm>
            <a:off x="4724400" y="762000"/>
            <a:ext cx="1905000" cy="619125"/>
          </a:xfrm>
          <a:prstGeom prst="rect">
            <a:avLst/>
          </a:prstGeom>
          <a:noFill/>
          <a:ln>
            <a:noFill/>
          </a:ln>
        </p:spPr>
        <p:txBody>
          <a:bodyPr anchorCtr="0" anchor="t" bIns="18175" lIns="18175" spcFirstLastPara="1" rIns="18175" wrap="square" tIns="18175">
            <a:spAutoFit/>
          </a:bodyPr>
          <a:lstStyle/>
          <a:p>
            <a:pPr indent="0" lvl="0" marL="0" marR="0" rtl="0" algn="l">
              <a:lnSpc>
                <a:spcPct val="120000"/>
              </a:lnSpc>
              <a:spcBef>
                <a:spcPts val="0"/>
              </a:spcBef>
              <a:spcAft>
                <a:spcPts val="0"/>
              </a:spcAft>
              <a:buClr>
                <a:srgbClr val="000000"/>
              </a:buClr>
              <a:buSzPts val="1200"/>
              <a:buFont typeface="Comic Sans MS"/>
              <a:buNone/>
            </a:pPr>
            <a:r>
              <a:rPr b="1" i="0" lang="en-US" sz="1200" u="none" cap="none" strike="noStrike">
                <a:solidFill>
                  <a:srgbClr val="000000"/>
                </a:solidFill>
                <a:latin typeface="Comic Sans MS"/>
                <a:ea typeface="Comic Sans MS"/>
                <a:cs typeface="Comic Sans MS"/>
                <a:sym typeface="Comic Sans MS"/>
              </a:rPr>
              <a:t>6. Web site updated at real-time</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3000"/>
              <a:buFont typeface="Times New Roman"/>
              <a:buNone/>
            </a:pPr>
            <a:r>
              <a:rPr b="0" i="0" lang="en-US" sz="3000" u="none" cap="none" strike="noStrike">
                <a:solidFill>
                  <a:srgbClr val="000000"/>
                </a:solidFill>
                <a:latin typeface="Times New Roman"/>
                <a:ea typeface="Times New Roman"/>
                <a:cs typeface="Times New Roman"/>
                <a:sym typeface="Times New Roman"/>
              </a:rPr>
              <a:t>Visualized monthly and pentad averages are updated at real-time as indicated in the following example for 20ºC isotherm depth anomaly in 2005, where east-propagating Kelvin wave activities were evident.</a:t>
            </a:r>
            <a:endParaRPr/>
          </a:p>
        </p:txBody>
      </p:sp>
      <p:pic>
        <p:nvPicPr>
          <p:cNvPr id="10919" name="Google Shape;10919;p1562"/>
          <p:cNvPicPr preferRelativeResize="0"/>
          <p:nvPr/>
        </p:nvPicPr>
        <p:blipFill rotWithShape="1">
          <a:blip r:embed="rId7">
            <a:alphaModFix/>
          </a:blip>
          <a:srcRect b="5879" l="8356" r="4541" t="9758"/>
          <a:stretch/>
        </p:blipFill>
        <p:spPr>
          <a:xfrm>
            <a:off x="4876800" y="1371600"/>
            <a:ext cx="1490663" cy="1114425"/>
          </a:xfrm>
          <a:prstGeom prst="rect">
            <a:avLst/>
          </a:prstGeom>
          <a:noFill/>
          <a:ln>
            <a:noFill/>
          </a:ln>
        </p:spPr>
      </p:pic>
      <p:sp>
        <p:nvSpPr>
          <p:cNvPr id="10920" name="Google Shape;10920;p1562"/>
          <p:cNvSpPr txBox="1"/>
          <p:nvPr/>
        </p:nvSpPr>
        <p:spPr>
          <a:xfrm>
            <a:off x="2408238" y="777875"/>
            <a:ext cx="1935162" cy="812800"/>
          </a:xfrm>
          <a:prstGeom prst="rect">
            <a:avLst/>
          </a:prstGeom>
          <a:noFill/>
          <a:ln>
            <a:noFill/>
          </a:ln>
        </p:spPr>
        <p:txBody>
          <a:bodyPr anchorCtr="0" anchor="t" bIns="18175" lIns="18175" spcFirstLastPara="1" rIns="18175" wrap="square" tIns="18175">
            <a:spAutoFit/>
          </a:bodyPr>
          <a:lstStyle/>
          <a:p>
            <a:pPr indent="0" lvl="0" marL="0" marR="0" rtl="0" algn="l">
              <a:lnSpc>
                <a:spcPct val="11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4. Temperature profiles assimilated in GODAS</a:t>
            </a:r>
            <a:endParaRPr/>
          </a:p>
          <a:p>
            <a:pPr indent="0" lvl="0" marL="0" marR="0" rtl="0" algn="l">
              <a:lnSpc>
                <a:spcPct val="11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l">
              <a:lnSpc>
                <a:spcPct val="11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To show users the effectiveness of ocean observing system, temperature profile distributions and counts from XBT, TAO/TRITON/PIRATA, and Argo observations used in GODAS are illustrated in the following examples: the profile distribution in 2004 and profile counts from 1979 to 2005 at five latitudinal bands. </a:t>
            </a:r>
            <a:endParaRPr/>
          </a:p>
        </p:txBody>
      </p:sp>
      <p:pic>
        <p:nvPicPr>
          <p:cNvPr id="10921" name="Google Shape;10921;p1562"/>
          <p:cNvPicPr preferRelativeResize="0"/>
          <p:nvPr/>
        </p:nvPicPr>
        <p:blipFill rotWithShape="1">
          <a:blip r:embed="rId8">
            <a:alphaModFix/>
          </a:blip>
          <a:srcRect b="11756" l="8356" r="4541" t="6819"/>
          <a:stretch/>
        </p:blipFill>
        <p:spPr>
          <a:xfrm>
            <a:off x="2590800" y="1600200"/>
            <a:ext cx="1581150" cy="1141413"/>
          </a:xfrm>
          <a:prstGeom prst="rect">
            <a:avLst/>
          </a:prstGeom>
          <a:noFill/>
          <a:ln>
            <a:noFill/>
          </a:ln>
        </p:spPr>
      </p:pic>
      <p:pic>
        <p:nvPicPr>
          <p:cNvPr id="10922" name="Google Shape;10922;p1562"/>
          <p:cNvPicPr preferRelativeResize="0"/>
          <p:nvPr/>
        </p:nvPicPr>
        <p:blipFill rotWithShape="1">
          <a:blip r:embed="rId9">
            <a:alphaModFix/>
          </a:blip>
          <a:srcRect b="25000" l="8824" r="8939" t="9818"/>
          <a:stretch/>
        </p:blipFill>
        <p:spPr>
          <a:xfrm>
            <a:off x="2713038" y="2778125"/>
            <a:ext cx="1401762" cy="1438275"/>
          </a:xfrm>
          <a:prstGeom prst="rect">
            <a:avLst/>
          </a:prstGeom>
          <a:noFill/>
          <a:ln>
            <a:noFill/>
          </a:ln>
        </p:spPr>
      </p:pic>
      <p:sp>
        <p:nvSpPr>
          <p:cNvPr id="10923" name="Google Shape;10923;p1562"/>
          <p:cNvSpPr txBox="1"/>
          <p:nvPr/>
        </p:nvSpPr>
        <p:spPr>
          <a:xfrm rot="-5400000">
            <a:off x="1985169" y="3477419"/>
            <a:ext cx="1243012" cy="184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Temperature profile numbers</a:t>
            </a:r>
            <a:endParaRPr/>
          </a:p>
        </p:txBody>
      </p:sp>
      <p:sp>
        <p:nvSpPr>
          <p:cNvPr id="10924" name="Google Shape;10924;p1562"/>
          <p:cNvSpPr txBox="1"/>
          <p:nvPr/>
        </p:nvSpPr>
        <p:spPr>
          <a:xfrm>
            <a:off x="7010400" y="4876800"/>
            <a:ext cx="1905000" cy="1476375"/>
          </a:xfrm>
          <a:prstGeom prst="rect">
            <a:avLst/>
          </a:prstGeom>
          <a:noFill/>
          <a:ln>
            <a:noFill/>
          </a:ln>
        </p:spPr>
        <p:txBody>
          <a:bodyPr anchorCtr="0" anchor="t" bIns="18175" lIns="18175" spcFirstLastPara="1" rIns="18175" wrap="square" tIns="18175">
            <a:spAutoFit/>
          </a:bodyPr>
          <a:lstStyle/>
          <a:p>
            <a:pPr indent="-114300" lvl="0" marL="114300" marR="0" rtl="0" algn="l">
              <a:lnSpc>
                <a:spcPct val="100000"/>
              </a:lnSpc>
              <a:spcBef>
                <a:spcPts val="0"/>
              </a:spcBef>
              <a:spcAft>
                <a:spcPts val="0"/>
              </a:spcAft>
              <a:buClr>
                <a:srgbClr val="000000"/>
              </a:buClr>
              <a:buSzPts val="700"/>
              <a:buFont typeface="Times New Roman"/>
              <a:buNone/>
            </a:pPr>
            <a:r>
              <a:rPr b="1" i="0" lang="en-US" sz="700" u="none" cap="none" strike="noStrike">
                <a:solidFill>
                  <a:srgbClr val="000000"/>
                </a:solidFill>
                <a:latin typeface="Times New Roman"/>
                <a:ea typeface="Times New Roman"/>
                <a:cs typeface="Times New Roman"/>
                <a:sym typeface="Times New Roman"/>
              </a:rPr>
              <a:t>References</a:t>
            </a:r>
            <a:endParaRPr/>
          </a:p>
          <a:p>
            <a:pPr indent="-114300" lvl="0" marL="114300" marR="0" rtl="0" algn="l">
              <a:lnSpc>
                <a:spcPct val="100000"/>
              </a:lnSpc>
              <a:spcBef>
                <a:spcPts val="0"/>
              </a:spcBef>
              <a:spcAft>
                <a:spcPts val="0"/>
              </a:spcAft>
              <a:buClr>
                <a:schemeClr val="dk1"/>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114300" lvl="0" marL="114300" marR="0" rtl="0" algn="l">
              <a:lnSpc>
                <a:spcPct val="10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Behringer, D.W., and Y. Xue, 2004: Evaluation of the global ocean data assimilation system at NCEP: The Pacific Ocean. Eighth Symposium on Integrated Observing and Assimilation Systems for Atmosphere, Oceans, and Land Surface, AMS 84th Annual Meeting, Washington State Convention and Trade Center, Seattle, Washington, 11-15.</a:t>
            </a:r>
            <a:endParaRPr/>
          </a:p>
          <a:p>
            <a:pPr indent="-114300" lvl="0" marL="114300" marR="0" rtl="0" algn="l">
              <a:lnSpc>
                <a:spcPct val="10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114300" lvl="0" marL="114300" marR="0" rtl="0" algn="l">
              <a:lnSpc>
                <a:spcPct val="10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Ji, M., A. Leetmaa, and J. Derber, 1995: An ocean analysis system for seasonal to interannual climate studies. Mon. Wea. Rev., 123, 460-481.</a:t>
            </a:r>
            <a:endParaRPr/>
          </a:p>
          <a:p>
            <a:pPr indent="-114300" lvl="0" marL="114300" marR="0" rtl="0" algn="l">
              <a:lnSpc>
                <a:spcPct val="100000"/>
              </a:lnSpc>
              <a:spcBef>
                <a:spcPts val="0"/>
              </a:spcBef>
              <a:spcAft>
                <a:spcPts val="0"/>
              </a:spcAft>
              <a:buClr>
                <a:schemeClr val="dk1"/>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114300" lvl="0" marL="114300" marR="0" rtl="0" algn="l">
              <a:lnSpc>
                <a:spcPct val="100000"/>
              </a:lnSpc>
              <a:spcBef>
                <a:spcPts val="0"/>
              </a:spcBef>
              <a:spcAft>
                <a:spcPts val="0"/>
              </a:spcAft>
              <a:buClr>
                <a:srgbClr val="000000"/>
              </a:buClr>
              <a:buSzPts val="600"/>
              <a:buFont typeface="Times New Roman"/>
              <a:buNone/>
            </a:pPr>
            <a:r>
              <a:rPr b="0" i="0" lang="en-US" sz="600" u="none" cap="none" strike="noStrike">
                <a:solidFill>
                  <a:srgbClr val="000000"/>
                </a:solidFill>
                <a:latin typeface="Times New Roman"/>
                <a:ea typeface="Times New Roman"/>
                <a:cs typeface="Times New Roman"/>
                <a:sym typeface="Times New Roman"/>
              </a:rPr>
              <a:t>Xue, Y., and Behringer, D.W., 2005: Operational global ocean data assimilation system at NCEP, to be submitted to BAMS.</a:t>
            </a:r>
            <a:endParaRPr/>
          </a:p>
        </p:txBody>
      </p:sp>
      <p:pic>
        <p:nvPicPr>
          <p:cNvPr id="10925" name="Google Shape;10925;p1562"/>
          <p:cNvPicPr preferRelativeResize="0"/>
          <p:nvPr/>
        </p:nvPicPr>
        <p:blipFill rotWithShape="1">
          <a:blip r:embed="rId10">
            <a:alphaModFix/>
          </a:blip>
          <a:srcRect b="22267" l="8299" r="18300" t="12267"/>
          <a:stretch/>
        </p:blipFill>
        <p:spPr>
          <a:xfrm>
            <a:off x="2514600" y="5543550"/>
            <a:ext cx="1682750" cy="1125538"/>
          </a:xfrm>
          <a:prstGeom prst="rect">
            <a:avLst/>
          </a:prstGeom>
          <a:noFill/>
          <a:ln>
            <a:noFill/>
          </a:ln>
        </p:spPr>
      </p:pic>
      <p:pic>
        <p:nvPicPr>
          <p:cNvPr id="10926" name="Google Shape;10926;p1562">
            <a:hlinkClick r:id="rId11"/>
          </p:cNvPr>
          <p:cNvPicPr preferRelativeResize="0"/>
          <p:nvPr/>
        </p:nvPicPr>
        <p:blipFill rotWithShape="1">
          <a:blip r:embed="rId12">
            <a:alphaModFix/>
          </a:blip>
          <a:srcRect b="0" l="0" r="0" t="0"/>
          <a:stretch/>
        </p:blipFill>
        <p:spPr>
          <a:xfrm>
            <a:off x="8196263" y="158750"/>
            <a:ext cx="520700" cy="520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